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77" r:id="rId2"/>
    <p:sldId id="257" r:id="rId3"/>
    <p:sldId id="258" r:id="rId4"/>
    <p:sldId id="259" r:id="rId5"/>
    <p:sldId id="260" r:id="rId6"/>
    <p:sldId id="272" r:id="rId7"/>
    <p:sldId id="274" r:id="rId8"/>
    <p:sldId id="268" r:id="rId9"/>
    <p:sldId id="269" r:id="rId10"/>
    <p:sldId id="270" r:id="rId11"/>
    <p:sldId id="271" r:id="rId12"/>
    <p:sldId id="273" r:id="rId13"/>
    <p:sldId id="275" r:id="rId14"/>
    <p:sldId id="265" r:id="rId15"/>
    <p:sldId id="266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6" autoAdjust="0"/>
    <p:restoredTop sz="86364" autoAdjust="0"/>
  </p:normalViewPr>
  <p:slideViewPr>
    <p:cSldViewPr snapToGrid="0">
      <p:cViewPr varScale="1">
        <p:scale>
          <a:sx n="62" d="100"/>
          <a:sy n="62" d="100"/>
        </p:scale>
        <p:origin x="84" y="2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2020-2021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0.48</c:v>
                </c:pt>
                <c:pt idx="1">
                  <c:v>0.17</c:v>
                </c:pt>
                <c:pt idx="2">
                  <c:v>0.34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0.64</c:v>
                </c:pt>
                <c:pt idx="1">
                  <c:v>0.14000000000000001</c:v>
                </c:pt>
                <c:pt idx="2">
                  <c:v>0.22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 formatCode="General">
                  <c:v>0</c:v>
                </c:pt>
                <c:pt idx="1">
                  <c:v>0.72</c:v>
                </c:pt>
                <c:pt idx="2">
                  <c:v>0.18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A6E302E-FE95-4E6C-AA80-A44023F59343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ED8FAC7-B7A9-49ED-9898-CF82D9A9D28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7063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302E-FE95-4E6C-AA80-A44023F59343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FAC7-B7A9-49ED-9898-CF82D9A9D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011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302E-FE95-4E6C-AA80-A44023F59343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FAC7-B7A9-49ED-9898-CF82D9A9D28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920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302E-FE95-4E6C-AA80-A44023F59343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FAC7-B7A9-49ED-9898-CF82D9A9D28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971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302E-FE95-4E6C-AA80-A44023F59343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FAC7-B7A9-49ED-9898-CF82D9A9D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139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302E-FE95-4E6C-AA80-A44023F59343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FAC7-B7A9-49ED-9898-CF82D9A9D28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203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302E-FE95-4E6C-AA80-A44023F59343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FAC7-B7A9-49ED-9898-CF82D9A9D28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888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302E-FE95-4E6C-AA80-A44023F59343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FAC7-B7A9-49ED-9898-CF82D9A9D28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538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302E-FE95-4E6C-AA80-A44023F59343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FAC7-B7A9-49ED-9898-CF82D9A9D28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1488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302E-FE95-4E6C-AA80-A44023F59343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FAC7-B7A9-49ED-9898-CF82D9A9D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295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302E-FE95-4E6C-AA80-A44023F59343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FAC7-B7A9-49ED-9898-CF82D9A9D28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146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302E-FE95-4E6C-AA80-A44023F59343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FAC7-B7A9-49ED-9898-CF82D9A9D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165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302E-FE95-4E6C-AA80-A44023F59343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FAC7-B7A9-49ED-9898-CF82D9A9D28C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0982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302E-FE95-4E6C-AA80-A44023F59343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FAC7-B7A9-49ED-9898-CF82D9A9D28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6588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302E-FE95-4E6C-AA80-A44023F59343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FAC7-B7A9-49ED-9898-CF82D9A9D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526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302E-FE95-4E6C-AA80-A44023F59343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FAC7-B7A9-49ED-9898-CF82D9A9D28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914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302E-FE95-4E6C-AA80-A44023F59343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FAC7-B7A9-49ED-9898-CF82D9A9D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728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A6E302E-FE95-4E6C-AA80-A44023F59343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ED8FAC7-B7A9-49ED-9898-CF82D9A9D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928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РОДИТЕЛЬСКОЕ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398" y="3704092"/>
            <a:ext cx="6815669" cy="1320802"/>
          </a:xfrm>
        </p:spPr>
        <p:txBody>
          <a:bodyPr>
            <a:normAutofit fontScale="92500"/>
          </a:bodyPr>
          <a:lstStyle/>
          <a:p>
            <a:r>
              <a:rPr lang="ru-RU" sz="6600" dirty="0" smtClean="0"/>
              <a:t>СОБРАНИЕ  1 «А»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35921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Адаптация 2022-2023 учебном году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448142"/>
              </p:ext>
            </p:extLst>
          </p:nvPr>
        </p:nvGraphicFramePr>
        <p:xfrm>
          <a:off x="1295402" y="2481263"/>
          <a:ext cx="9601200" cy="331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722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Система работы психолога по адаптации обучающихся первого класса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1. Фронтальное обследование обучающихся 1 </a:t>
            </a:r>
            <a:r>
              <a:rPr lang="ru-RU" dirty="0" err="1" smtClean="0"/>
              <a:t>го</a:t>
            </a:r>
            <a:r>
              <a:rPr lang="ru-RU" dirty="0" smtClean="0"/>
              <a:t> класса, выявление  группы риска.</a:t>
            </a:r>
          </a:p>
          <a:p>
            <a:r>
              <a:rPr lang="ru-RU" dirty="0" smtClean="0"/>
              <a:t>2.Индивидуальное обследование детей «группы риска» с низкими показателями адаптации.</a:t>
            </a:r>
          </a:p>
          <a:p>
            <a:r>
              <a:rPr lang="ru-RU" dirty="0" smtClean="0"/>
              <a:t>3. Коррекционная работа с </a:t>
            </a:r>
            <a:r>
              <a:rPr lang="ru-RU" dirty="0" err="1" smtClean="0"/>
              <a:t>дезадаптированными</a:t>
            </a:r>
            <a:r>
              <a:rPr lang="ru-RU" dirty="0" smtClean="0"/>
              <a:t>  детьми  в течение года</a:t>
            </a:r>
          </a:p>
          <a:p>
            <a:r>
              <a:rPr lang="ru-RU" dirty="0" smtClean="0"/>
              <a:t>по программе « Первый раз в первый класс».</a:t>
            </a:r>
          </a:p>
          <a:p>
            <a:r>
              <a:rPr lang="ru-RU" dirty="0" smtClean="0"/>
              <a:t>4.В конце года оценка эффективности реализации программы.</a:t>
            </a:r>
          </a:p>
          <a:p>
            <a:r>
              <a:rPr lang="ru-RU" dirty="0" smtClean="0"/>
              <a:t>5. Индивидуальные групповые консультации родителей и педагогов.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835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Планируемый результат благоприятное течение социально-психологической адаптации обучающихся 1 класса к школе</a:t>
            </a:r>
            <a:r>
              <a:rPr lang="ru-RU" dirty="0" smtClean="0"/>
              <a:t>. </a:t>
            </a:r>
            <a:r>
              <a:rPr lang="ru-RU" sz="3100" dirty="0" err="1" smtClean="0"/>
              <a:t>Сформированность</a:t>
            </a:r>
            <a:r>
              <a:rPr lang="ru-RU" sz="3100" dirty="0" smtClean="0"/>
              <a:t> УУД.</a:t>
            </a: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1.Сохранение психического и физического здоровья, социального здоровья.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2.Удовлетворенность ребенка процессом обучения.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3.Установление контакта  обучающимся, с учителями.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4.Овладение навыками учебной деятельности.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5.Удовлетворенность межличностными отношениями.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564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33154"/>
            <a:ext cx="9601196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31376" y="633154"/>
            <a:ext cx="957795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1.Выслушав </a:t>
            </a:r>
            <a:r>
              <a:rPr lang="ru-RU" alt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замечания учителя, не торопитесь устраивать взбучку. Постарайтесь, чтобы Ваш разговор с учителем проходил без ребёнка.</a:t>
            </a:r>
          </a:p>
          <a:p>
            <a:r>
              <a:rPr lang="ru-RU" alt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После школы не торопитесь садиться за уроки. Ребёнку необходимо 2 часа отдыха. Занятия вечерами </a:t>
            </a:r>
            <a:r>
              <a:rPr lang="ru-RU" alt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бесполезны.</a:t>
            </a:r>
            <a:endParaRPr lang="ru-RU" alt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Не заставляйте делать все упражнения сразу: </a:t>
            </a:r>
            <a:r>
              <a:rPr lang="ru-RU" alt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минут занятий – 10 минут перерыв.</a:t>
            </a:r>
            <a:endParaRPr lang="ru-RU" alt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Во время приготовления уроков не сидите </a:t>
            </a:r>
            <a:r>
              <a:rPr lang="ru-RU" alt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«над душой».</a:t>
            </a:r>
            <a:r>
              <a:rPr lang="ru-RU" alt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Дайте ребёнку работать самому. Если нужна Ваша помощь – наберитесь терпения: спокойный тон, поддержка </a:t>
            </a:r>
            <a:r>
              <a:rPr lang="ru-RU" alt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</a:t>
            </a:r>
            <a:r>
              <a:rPr lang="ru-RU" alt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общении с ребёнком старайтесь избегать условий: </a:t>
            </a:r>
            <a:r>
              <a:rPr lang="ru-RU" alt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«Если ты сделаешь, то..».</a:t>
            </a:r>
          </a:p>
          <a:p>
            <a:endParaRPr lang="ru-RU" alt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Найдите в течение дня хотя бы </a:t>
            </a:r>
            <a:r>
              <a:rPr lang="ru-RU" alt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полчаса,</a:t>
            </a:r>
            <a:r>
              <a:rPr lang="ru-RU" alt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когда будете принадлежать </a:t>
            </a:r>
            <a:r>
              <a:rPr lang="ru-RU" alt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ребёнку</a:t>
            </a:r>
            <a:r>
              <a:rPr lang="ru-RU" alt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alt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Выбирайте </a:t>
            </a:r>
            <a:r>
              <a:rPr lang="ru-RU" alt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единую тактику</a:t>
            </a:r>
            <a:r>
              <a:rPr lang="ru-RU" alt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общения с ребёнком </a:t>
            </a:r>
            <a:r>
              <a:rPr lang="ru-RU" alt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</a:t>
            </a:r>
            <a:r>
              <a:rPr lang="ru-RU" alt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взрослых в семье. Все</a:t>
            </a:r>
            <a:r>
              <a:rPr lang="ru-RU" alt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разногласия</a:t>
            </a:r>
            <a:r>
              <a:rPr lang="ru-RU" alt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поводу </a:t>
            </a:r>
            <a:r>
              <a:rPr lang="ru-RU" alt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педтактики</a:t>
            </a:r>
            <a:r>
              <a:rPr lang="ru-RU" alt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решайте </a:t>
            </a:r>
            <a:r>
              <a:rPr lang="ru-RU" alt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него</a:t>
            </a:r>
            <a:r>
              <a:rPr lang="ru-RU" alt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alt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Будьте внимательны к жалобам ребёнка на головную боль, усталость, плохое самочувствие. Чаще всего это объективные показатели </a:t>
            </a:r>
            <a:r>
              <a:rPr lang="ru-RU" alt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переутомления.</a:t>
            </a:r>
            <a:r>
              <a:rPr lang="ru-RU" alt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alt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Учтите, что даже </a:t>
            </a:r>
            <a:r>
              <a:rPr lang="ru-RU" alt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«большие дети»</a:t>
            </a:r>
            <a:r>
              <a:rPr lang="ru-RU" alt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очень любят сказку перед сном, песенку, ласковое поглаживание. Всё это успокоит ребёнка и поможет снять напряжение, накопившееся за день.</a:t>
            </a:r>
          </a:p>
          <a:p>
            <a:endParaRPr lang="ru-RU" alt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54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Рекомендации учителям первых классов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о</a:t>
            </a:r>
            <a:r>
              <a:rPr lang="ru-RU" dirty="0" smtClean="0"/>
              <a:t>беспечить оптимальный процесс физиологической адаптации,</a:t>
            </a:r>
          </a:p>
          <a:p>
            <a:pPr marL="0" indent="0">
              <a:buNone/>
            </a:pPr>
            <a:r>
              <a:rPr lang="ru-RU" dirty="0"/>
              <a:t>п</a:t>
            </a:r>
            <a:r>
              <a:rPr lang="ru-RU" dirty="0" smtClean="0"/>
              <a:t>омнить что длительное напряжение может стоить ребёнку здоровья;</a:t>
            </a:r>
          </a:p>
          <a:p>
            <a:r>
              <a:rPr lang="ru-RU" dirty="0" smtClean="0"/>
              <a:t>  обеспечить своевременную смену видов деятельности;</a:t>
            </a:r>
          </a:p>
          <a:p>
            <a:r>
              <a:rPr lang="ru-RU" dirty="0" smtClean="0"/>
              <a:t>не  давать задания, требующих длительного сосредоточения взгляда на одном  предмете   монотонных  движений;</a:t>
            </a:r>
          </a:p>
          <a:p>
            <a:r>
              <a:rPr lang="ru-RU" dirty="0"/>
              <a:t>с</a:t>
            </a:r>
            <a:r>
              <a:rPr lang="ru-RU" dirty="0" smtClean="0"/>
              <a:t>истематически проводить индивидуальную работу с детьми имеющих трудности в адаптации;</a:t>
            </a:r>
          </a:p>
          <a:p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636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97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33670"/>
            <a:ext cx="10515600" cy="5143293"/>
          </a:xfrm>
        </p:spPr>
        <p:txBody>
          <a:bodyPr/>
          <a:lstStyle/>
          <a:p>
            <a:r>
              <a:rPr lang="ru-RU" dirty="0"/>
              <a:t>о</a:t>
            </a:r>
            <a:r>
              <a:rPr lang="ru-RU" dirty="0" smtClean="0"/>
              <a:t>беспечить дифференцированный и индивидуальный подход к детям, имеющим особенности в психофизическом развитии и поведении( </a:t>
            </a:r>
            <a:r>
              <a:rPr lang="ru-RU" dirty="0" err="1" smtClean="0"/>
              <a:t>леворукие</a:t>
            </a:r>
            <a:r>
              <a:rPr lang="ru-RU" dirty="0" smtClean="0"/>
              <a:t>, синдром  </a:t>
            </a:r>
            <a:r>
              <a:rPr lang="ru-RU" dirty="0" err="1" smtClean="0"/>
              <a:t>гиперактивности</a:t>
            </a:r>
            <a:r>
              <a:rPr lang="ru-RU" dirty="0" smtClean="0"/>
              <a:t>, застенчивости, неврозы и т.д.)</a:t>
            </a:r>
          </a:p>
          <a:p>
            <a:r>
              <a:rPr lang="ru-RU" dirty="0"/>
              <a:t>в</a:t>
            </a:r>
            <a:r>
              <a:rPr lang="ru-RU" dirty="0" smtClean="0"/>
              <a:t>ключать детей занимающие низкое статусное положение в группе сверстников, в общественно значимую деятельность;</a:t>
            </a:r>
          </a:p>
          <a:p>
            <a:r>
              <a:rPr lang="ru-RU" dirty="0" smtClean="0"/>
              <a:t>поощрять детей задавать вопросы, если им что-то непонятно;</a:t>
            </a:r>
          </a:p>
          <a:p>
            <a:r>
              <a:rPr lang="ru-RU" dirty="0"/>
              <a:t>и</a:t>
            </a:r>
            <a:r>
              <a:rPr lang="ru-RU" dirty="0" smtClean="0"/>
              <a:t>спользовать игровые, психологические  методики для создания в классе доброжелательного  и конструктивного взаимодействия;</a:t>
            </a:r>
          </a:p>
          <a:p>
            <a:r>
              <a:rPr lang="ru-RU" dirty="0"/>
              <a:t>с</a:t>
            </a:r>
            <a:r>
              <a:rPr lang="ru-RU" dirty="0" smtClean="0"/>
              <a:t>оветовать родителям не говорить о  школе  плохо при ребёнке, создавать у него позитивное положительное отношение к  школе.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70005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30" y="-145773"/>
            <a:ext cx="11887200" cy="7003773"/>
          </a:xfrm>
        </p:spPr>
      </p:pic>
    </p:spTree>
    <p:extLst>
      <p:ext uri="{BB962C8B-B14F-4D97-AF65-F5344CB8AC3E}">
        <p14:creationId xmlns:p14="http://schemas.microsoft.com/office/powerpoint/2010/main" val="133806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08" y="-244474"/>
            <a:ext cx="11264347" cy="6989831"/>
          </a:xfrm>
        </p:spPr>
      </p:pic>
    </p:spTree>
    <p:extLst>
      <p:ext uri="{BB962C8B-B14F-4D97-AF65-F5344CB8AC3E}">
        <p14:creationId xmlns:p14="http://schemas.microsoft.com/office/powerpoint/2010/main" val="404789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78" y="0"/>
            <a:ext cx="11555896" cy="6652591"/>
          </a:xfrm>
        </p:spPr>
      </p:pic>
    </p:spTree>
    <p:extLst>
      <p:ext uri="{BB962C8B-B14F-4D97-AF65-F5344CB8AC3E}">
        <p14:creationId xmlns:p14="http://schemas.microsoft.com/office/powerpoint/2010/main" val="318406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0574"/>
            <a:ext cx="12085983" cy="6858000"/>
          </a:xfrm>
        </p:spPr>
      </p:pic>
    </p:spTree>
    <p:extLst>
      <p:ext uri="{BB962C8B-B14F-4D97-AF65-F5344CB8AC3E}">
        <p14:creationId xmlns:p14="http://schemas.microsoft.com/office/powerpoint/2010/main" val="187272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sy-files.ru/wp-content/uploads/d/7/f/d7f60133c1641ccad2713616a6d4f1d0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329" y="982133"/>
            <a:ext cx="10123714" cy="527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78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Показатели неблагоприятной психологической адаптации.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Физиологический уровень: повышенная утомляемость, снижение работоспособности.</a:t>
            </a:r>
          </a:p>
          <a:p>
            <a:r>
              <a:rPr lang="ru-RU" dirty="0" smtClean="0"/>
              <a:t>Познавательный уровень проявляющийся в не успешности  по программе, соответствующей возрасту и способностям ребёнка. Эмоциональный уровень, проявляющийся в нарушении отношения к обучению, учителям, жизненной перспективе, связанной с учёбой.</a:t>
            </a:r>
          </a:p>
          <a:p>
            <a:r>
              <a:rPr lang="ru-RU" dirty="0" smtClean="0"/>
              <a:t>Социально-психологический уровень: упрямство капризы, повышенная конфликтность, чувства неуверенности, неполноценности.</a:t>
            </a:r>
          </a:p>
          <a:p>
            <a:r>
              <a:rPr lang="ru-RU" dirty="0" smtClean="0"/>
              <a:t>Поведенческий уровень проявляется в импульсивном и неконтролируемом поведении, агрессивности.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418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Адаптация  2020-2021 учебном году</a:t>
            </a:r>
            <a:endParaRPr lang="ru-RU" dirty="0"/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7296220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4722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Адаптация 2021-2022 учебном году</a:t>
            </a:r>
            <a:endParaRPr lang="ru-RU" dirty="0"/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0812677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2913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411</TotalTime>
  <Words>545</Words>
  <Application>Microsoft Office PowerPoint</Application>
  <PresentationFormat>Широкоэкранный</PresentationFormat>
  <Paragraphs>47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Garamond</vt:lpstr>
      <vt:lpstr>Times New Roman</vt:lpstr>
      <vt:lpstr>Натуральные материалы</vt:lpstr>
      <vt:lpstr>РОДИТЕЛЬСКОЕ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Показатели неблагоприятной психологической адаптации.</vt:lpstr>
      <vt:lpstr>Адаптация  2020-2021 учебном году</vt:lpstr>
      <vt:lpstr>Адаптация 2021-2022 учебном году</vt:lpstr>
      <vt:lpstr>Адаптация 2022-2023 учебном году</vt:lpstr>
      <vt:lpstr>Система работы психолога по адаптации обучающихся первого класса</vt:lpstr>
      <vt:lpstr>Планируемый результат благоприятное течение социально-психологической адаптации обучающихся 1 класса к школе. Сформированность УУД.</vt:lpstr>
      <vt:lpstr>Презентация PowerPoint</vt:lpstr>
      <vt:lpstr>  Рекомендации учителям первых классов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Борзенко А.В</cp:lastModifiedBy>
  <cp:revision>32</cp:revision>
  <dcterms:created xsi:type="dcterms:W3CDTF">2022-11-09T20:37:30Z</dcterms:created>
  <dcterms:modified xsi:type="dcterms:W3CDTF">2022-12-09T04:09:21Z</dcterms:modified>
</cp:coreProperties>
</file>