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8" r:id="rId2"/>
    <p:sldMasterId id="2147483740" r:id="rId3"/>
    <p:sldMasterId id="2147483752" r:id="rId4"/>
    <p:sldMasterId id="2147483764" r:id="rId5"/>
  </p:sldMasterIdLst>
  <p:notesMasterIdLst>
    <p:notesMasterId r:id="rId46"/>
  </p:notesMasterIdLst>
  <p:sldIdLst>
    <p:sldId id="256" r:id="rId6"/>
    <p:sldId id="317" r:id="rId7"/>
    <p:sldId id="301" r:id="rId8"/>
    <p:sldId id="302" r:id="rId9"/>
    <p:sldId id="303" r:id="rId10"/>
    <p:sldId id="304" r:id="rId11"/>
    <p:sldId id="305" r:id="rId12"/>
    <p:sldId id="287" r:id="rId13"/>
    <p:sldId id="292" r:id="rId14"/>
    <p:sldId id="313" r:id="rId15"/>
    <p:sldId id="293" r:id="rId16"/>
    <p:sldId id="294" r:id="rId17"/>
    <p:sldId id="295" r:id="rId18"/>
    <p:sldId id="296" r:id="rId19"/>
    <p:sldId id="321" r:id="rId20"/>
    <p:sldId id="322" r:id="rId21"/>
    <p:sldId id="324" r:id="rId22"/>
    <p:sldId id="326" r:id="rId23"/>
    <p:sldId id="257" r:id="rId24"/>
    <p:sldId id="258" r:id="rId25"/>
    <p:sldId id="277" r:id="rId26"/>
    <p:sldId id="282" r:id="rId27"/>
    <p:sldId id="261" r:id="rId28"/>
    <p:sldId id="262" r:id="rId29"/>
    <p:sldId id="263" r:id="rId30"/>
    <p:sldId id="281" r:id="rId31"/>
    <p:sldId id="283" r:id="rId32"/>
    <p:sldId id="265" r:id="rId33"/>
    <p:sldId id="266" r:id="rId34"/>
    <p:sldId id="268" r:id="rId35"/>
    <p:sldId id="270" r:id="rId36"/>
    <p:sldId id="271" r:id="rId37"/>
    <p:sldId id="272" r:id="rId38"/>
    <p:sldId id="273" r:id="rId39"/>
    <p:sldId id="275" r:id="rId40"/>
    <p:sldId id="323" r:id="rId41"/>
    <p:sldId id="335" r:id="rId42"/>
    <p:sldId id="336" r:id="rId43"/>
    <p:sldId id="337" r:id="rId44"/>
    <p:sldId id="276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коло69" initials="Ш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D86A0-0668-4EB1-9875-1BBE6895E187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EE4E-44C8-4774-A4F7-C669B95D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322" y="4343291"/>
            <a:ext cx="5485761" cy="411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322" y="4343291"/>
            <a:ext cx="5485761" cy="411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322" y="4343291"/>
            <a:ext cx="5485761" cy="411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322" y="4343291"/>
            <a:ext cx="5485761" cy="411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322" y="4343291"/>
            <a:ext cx="5485761" cy="411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277D-67A0-4E98-AAD3-16E47B6D4227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1873-577D-4AB2-8BD9-D59F56BD3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83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1FC7-DE05-4CCB-B41E-340824748E58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257B-4AD7-4BB9-855C-330854972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4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89AF-899C-4F37-A4BC-890CD31EDB70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F2F4-9BD5-4E10-9A07-D46556412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0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477F-7748-4804-9DC0-4B7CF7CFDF9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1027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5AFE-944A-4984-8FF8-23F78AA90E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4876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8548-18D9-4C40-8C55-B2387DC67A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8346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7AFB-0535-426A-BF68-DC266F03B6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7835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6B24-E245-4298-8FB4-870AE20820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49786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AC3A-4F05-44BC-A324-CF16067E47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96927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78A8-7996-4FFC-9C19-AC8D49F17D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9618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CE57-5D01-43FB-BD8D-14C83232D3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3864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F3C0-BBDD-44D9-8072-3CA0DAB40FBD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0047-8992-46E9-9ED6-ABB918D7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3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93F9-2A2D-4D9C-8F92-8671574659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32868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AAFF-3D1E-4D09-BBD8-DD125CA146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8859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D292-CB9A-464A-9BC5-6D688DB2E3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8958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>
              <a:solidFill>
                <a:srgbClr val="C9C2D1"/>
              </a:solidFill>
            </a:endParaRPr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B983-C38D-4EC3-8292-9B949CEAB45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5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37E-83B0-44B6-93B2-D071445064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1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F6DA-F1AA-4EE0-AB9F-086DC78574B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C6B1-B25B-4823-8A54-6AADD4A0239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F93A-E8B0-4D1C-B34C-9FA78757DBD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13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6B3B-C332-4E2B-950E-F5C6923825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3C08-8233-4967-8A6E-9AF1C818F7C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FAD0-5BB7-49FD-AA16-D13CF83665D4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0CF9-3F8B-476B-9EDE-A1C4313DE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4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CD1B-9AC9-454B-BB9E-5E679C137FE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0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B362-70DA-4F6B-A7CF-2D98FBF8FE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4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679D-0E96-429E-9AA5-FEA7758CDF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8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1FC3-F32D-4D20-B094-6F4D1FA1859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00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>
              <a:solidFill>
                <a:srgbClr val="C9C2D1"/>
              </a:solidFill>
            </a:endParaRPr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B983-C38D-4EC3-8292-9B949CEAB45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6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37E-83B0-44B6-93B2-D071445064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33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F6DA-F1AA-4EE0-AB9F-086DC78574B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12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C6B1-B25B-4823-8A54-6AADD4A0239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3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F93A-E8B0-4D1C-B34C-9FA78757DBD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35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6B3B-C332-4E2B-950E-F5C6923825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1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7D54-D396-46B3-A04C-4F8597C7DBB3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F662-7C75-4979-A066-88D19177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1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3C08-8233-4967-8A6E-9AF1C818F7C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93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CD1B-9AC9-454B-BB9E-5E679C137FE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31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B362-70DA-4F6B-A7CF-2D98FBF8FE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3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679D-0E96-429E-9AA5-FEA7758CDF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35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1FC3-F32D-4D20-B094-6F4D1FA1859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8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>
              <a:solidFill>
                <a:srgbClr val="C9C2D1"/>
              </a:solidFill>
            </a:endParaRPr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B983-C38D-4EC3-8292-9B949CEAB45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05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37E-83B0-44B6-93B2-D071445064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5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F6DA-F1AA-4EE0-AB9F-086DC78574B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C6B1-B25B-4823-8A54-6AADD4A0239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F93A-E8B0-4D1C-B34C-9FA78757DBD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8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723D-7744-46A5-A749-D1CE68D1787D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18BD-3A23-492B-AC94-9516C2E2A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09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6B3B-C332-4E2B-950E-F5C6923825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21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3C08-8233-4967-8A6E-9AF1C818F7C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95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CD1B-9AC9-454B-BB9E-5E679C137FE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70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B362-70DA-4F6B-A7CF-2D98FBF8FE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1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679D-0E96-429E-9AA5-FEA7758CDF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60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1FC3-F32D-4D20-B094-6F4D1FA1859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D1E7-D532-485E-8B4A-C049E743FFF6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874F-2935-4A3C-800F-5619B3D3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1A83-8A49-4CA2-873E-78431CABAD9F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9286-7B2E-47DF-8F03-31AED928B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9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550C-8E26-4665-B908-94DC9975B56E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CAD14-55A6-4D97-8F5F-28F0999C0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4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E4AE-7EF6-46EB-A758-AF09D53CDBD1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47D7-49A0-40EF-8C45-EE4348498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21AF2-4611-45AC-876D-364246793DB7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8FD83-B166-4700-8911-A4EFF2FDB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12" r:id="rId3"/>
    <p:sldLayoutId id="2147483709" r:id="rId4"/>
    <p:sldLayoutId id="2147483713" r:id="rId5"/>
    <p:sldLayoutId id="2147483708" r:id="rId6"/>
    <p:sldLayoutId id="2147483707" r:id="rId7"/>
    <p:sldLayoutId id="2147483714" r:id="rId8"/>
    <p:sldLayoutId id="2147483715" r:id="rId9"/>
    <p:sldLayoutId id="2147483706" r:id="rId10"/>
    <p:sldLayoutId id="2147483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526DB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989AA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1E20E46-C144-4B31-B986-FFFE4AC6CA03}" type="slidenum">
              <a:rPr lang="ru-RU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8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sndAc>
      <p:stSnd>
        <p:snd r:embed="rId1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ru-RU">
              <a:solidFill>
                <a:prstClr val="white">
                  <a:shade val="50000"/>
                </a:prstClr>
              </a:solidFill>
              <a:cs typeface="Lucida Sans Unicode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buFont typeface="Times New Roman" pitchFamily="16" charset="0"/>
              <a:buNone/>
              <a:defRPr kumimoji="0" sz="1400">
                <a:solidFill>
                  <a:schemeClr val="tx2"/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en-US">
              <a:solidFill>
                <a:srgbClr val="C9C2D1"/>
              </a:solidFill>
              <a:cs typeface="Lucida Sans Unicode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fld id="{74A7178E-3F0B-4511-833F-890565EED485}" type="slidenum">
              <a:rPr lang="ru-RU">
                <a:solidFill>
                  <a:prstClr val="white">
                    <a:shade val="50000"/>
                  </a:prstClr>
                </a:solidFill>
                <a:cs typeface="Lucida Sans Unicode" charset="0"/>
              </a:rPr>
              <a:pPr defTabSz="449263"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86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6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6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6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ru-RU">
              <a:solidFill>
                <a:prstClr val="white">
                  <a:shade val="50000"/>
                </a:prstClr>
              </a:solidFill>
              <a:cs typeface="Lucida Sans Unicode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buFont typeface="Times New Roman" pitchFamily="16" charset="0"/>
              <a:buNone/>
              <a:defRPr kumimoji="0" sz="1400">
                <a:solidFill>
                  <a:schemeClr val="tx2"/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en-US">
              <a:solidFill>
                <a:srgbClr val="C9C2D1"/>
              </a:solidFill>
              <a:cs typeface="Lucida Sans Unicode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fld id="{74A7178E-3F0B-4511-833F-890565EED485}" type="slidenum">
              <a:rPr lang="ru-RU">
                <a:solidFill>
                  <a:prstClr val="white">
                    <a:shade val="50000"/>
                  </a:prstClr>
                </a:solidFill>
                <a:cs typeface="Lucida Sans Unicode" charset="0"/>
              </a:rPr>
              <a:pPr defTabSz="449263"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14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6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6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6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ru-RU">
              <a:solidFill>
                <a:prstClr val="white">
                  <a:shade val="50000"/>
                </a:prstClr>
              </a:solidFill>
              <a:cs typeface="Lucida Sans Unicode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buFont typeface="Times New Roman" pitchFamily="16" charset="0"/>
              <a:buNone/>
              <a:defRPr kumimoji="0" sz="1400">
                <a:solidFill>
                  <a:schemeClr val="tx2"/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en-US">
              <a:solidFill>
                <a:srgbClr val="C9C2D1"/>
              </a:solidFill>
              <a:cs typeface="Lucida Sans Unicode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Lucida Sans Unicode" charset="0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fld id="{74A7178E-3F0B-4511-833F-890565EED485}" type="slidenum">
              <a:rPr lang="ru-RU">
                <a:solidFill>
                  <a:prstClr val="white">
                    <a:shade val="50000"/>
                  </a:prstClr>
                </a:solidFill>
                <a:cs typeface="Lucida Sans Unicode" charset="0"/>
              </a:rPr>
              <a:pPr defTabSz="449263"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59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6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6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6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139008" cy="271464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spc="5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Девиантное</a:t>
            </a:r>
            <a:r>
              <a:rPr lang="ru-RU" sz="4400" b="1" spc="5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и суицидальное поведение подростков: причины, сущность, профилактика.</a:t>
            </a: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D:\СОЦ ПЕДАГОГ  2011\МОИ презентации\Суицид дети\suicidalnyi-podr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031"/>
            <a:ext cx="3923928" cy="34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.klerk.ru/images/tmp/201104/7916149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7749"/>
            <a:ext cx="2627784" cy="35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bmedport.ru/media3/Tanya/191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52031"/>
            <a:ext cx="4500329" cy="33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-49213" y="-6350"/>
            <a:ext cx="9193213" cy="1449388"/>
            <a:chOff x="-31" y="-4"/>
            <a:chExt cx="5187" cy="913"/>
          </a:xfrm>
        </p:grpSpPr>
        <p:pic>
          <p:nvPicPr>
            <p:cNvPr id="297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" y="-4"/>
              <a:ext cx="5188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11" name="Text Box 3"/>
            <p:cNvSpPr txBox="1">
              <a:spLocks noChangeArrowheads="1"/>
            </p:cNvSpPr>
            <p:nvPr/>
          </p:nvSpPr>
          <p:spPr bwMode="auto">
            <a:xfrm>
              <a:off x="-31" y="-4"/>
              <a:ext cx="5188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911351" y="2234815"/>
            <a:ext cx="5000625" cy="885825"/>
          </a:xfrm>
          <a:prstGeom prst="rect">
            <a:avLst/>
          </a:prstGeom>
          <a:solidFill>
            <a:srgbClr val="F07F09"/>
          </a:solidFill>
          <a:ln w="39960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Arial Black" pitchFamily="32" charset="0"/>
                <a:cs typeface="Lucida Sans Unicode" charset="0"/>
              </a:rPr>
              <a:t>ПСИХОЛОГИЧЕСКАЯ ПОМОЩЬ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148064" y="3550114"/>
            <a:ext cx="3714750" cy="642938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Arial Black" pitchFamily="32" charset="0"/>
              </a:rPr>
              <a:t>ПСИХОЛОГИЧЕСКАЯ ИНТЕРВЕНЦИЯ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148064" y="4286250"/>
            <a:ext cx="3714750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преодоление, коррекция, реабилитация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4988" y="3114675"/>
            <a:ext cx="314325" cy="468313"/>
            <a:chOff x="1137" y="1962"/>
            <a:chExt cx="198" cy="295"/>
          </a:xfrm>
        </p:grpSpPr>
        <p:pic>
          <p:nvPicPr>
            <p:cNvPr id="2970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962"/>
              <a:ext cx="1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09" name="Text Box 9"/>
            <p:cNvSpPr txBox="1">
              <a:spLocks noChangeArrowheads="1"/>
            </p:cNvSpPr>
            <p:nvPr/>
          </p:nvSpPr>
          <p:spPr bwMode="auto">
            <a:xfrm>
              <a:off x="1204" y="1980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707189" y="3114675"/>
            <a:ext cx="314325" cy="468313"/>
            <a:chOff x="3610" y="1962"/>
            <a:chExt cx="198" cy="295"/>
          </a:xfrm>
        </p:grpSpPr>
        <p:pic>
          <p:nvPicPr>
            <p:cNvPr id="29706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1962"/>
              <a:ext cx="1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3679" y="1980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85750" y="3571875"/>
            <a:ext cx="3714750" cy="642938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Arial Black" pitchFamily="32" charset="0"/>
              </a:rPr>
              <a:t>ПСИХОЛОГИЧЕСКАЯ</a:t>
            </a:r>
            <a:br>
              <a:rPr lang="ru-RU" altLang="ru-RU" sz="1400" b="1" dirty="0">
                <a:solidFill>
                  <a:srgbClr val="FFFFFF"/>
                </a:solidFill>
                <a:latin typeface="Arial Black" pitchFamily="32" charset="0"/>
              </a:rPr>
            </a:br>
            <a:r>
              <a:rPr lang="ru-RU" altLang="ru-RU" sz="1400" b="1" dirty="0">
                <a:solidFill>
                  <a:srgbClr val="FFFFFF"/>
                </a:solidFill>
                <a:latin typeface="Arial Black" pitchFamily="32" charset="0"/>
              </a:rPr>
              <a:t>ПРИВЕНЦИЯ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85750" y="4286250"/>
            <a:ext cx="3714750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Arial" charset="0"/>
              </a:rPr>
              <a:t>предупреждение,</a:t>
            </a:r>
          </a:p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Arial" charset="0"/>
              </a:rPr>
              <a:t>психопрофилактика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1380622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906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Как предотвратить развитие </a:t>
            </a:r>
            <a:r>
              <a:rPr kumimoji="0" lang="ru-RU" altLang="ru-RU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девиантного</a:t>
            </a: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поведения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12776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altLang="ru-RU" sz="3200" b="1" i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+mn-cs"/>
              </a:rPr>
              <a:t>Укрепление физического и психического здоровья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24003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4113"/>
            <a:ext cx="2803525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02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altLang="ru-RU" sz="3200" b="1" i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+mn-cs"/>
              </a:rPr>
              <a:t>Обучение жизненно важным умениям и навыкам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9" y="1412776"/>
            <a:ext cx="32861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9" y="4077072"/>
            <a:ext cx="33115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1447546"/>
            <a:ext cx="267811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6" y="4075484"/>
            <a:ext cx="19256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93" y="116632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altLang="ru-RU" sz="3200" b="1" i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+mn-cs"/>
              </a:rPr>
              <a:t>Воспитание нравственно-волевых качеств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3850"/>
            <a:ext cx="31845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3850"/>
            <a:ext cx="38258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37639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1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altLang="ru-RU" sz="3200" b="1" i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+mn-cs"/>
              </a:rPr>
              <a:t>Воспитание ценностных ориентаций на здоровый образ жизни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" y="1090456"/>
            <a:ext cx="2469970" cy="24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" y="4509120"/>
            <a:ext cx="2745186" cy="205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2385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67" y="1090456"/>
            <a:ext cx="2883533" cy="2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79199"/>
            <a:ext cx="2457145" cy="24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uicid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9" y="284562"/>
            <a:ext cx="3530010" cy="2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0" y="3068960"/>
            <a:ext cx="91440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altLang="ru-RU" sz="2800" b="1" i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Каждый год кончают жизнь самоубийством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2800" b="1" i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1 000 000 человек. Среди них:</a:t>
            </a:r>
            <a:endParaRPr lang="ru-RU" altLang="ru-RU" sz="2800" b="1" kern="0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 marL="342900" lvl="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- 280 тысяч китайцев,</a:t>
            </a:r>
          </a:p>
          <a:p>
            <a:pPr marL="342900" lvl="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- 30 тысяч американцев,</a:t>
            </a:r>
          </a:p>
          <a:p>
            <a:pPr marL="342900" lvl="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- 25 тысяч японцев,</a:t>
            </a:r>
          </a:p>
          <a:p>
            <a:pPr marL="342900" lvl="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- 20 тысяч французов,</a:t>
            </a:r>
          </a:p>
          <a:p>
            <a:pPr marL="342900" lvl="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- 50 тысяч русских</a:t>
            </a:r>
          </a:p>
        </p:txBody>
      </p:sp>
      <p:pic>
        <p:nvPicPr>
          <p:cNvPr id="1026" name="Picture 2" descr="http://carsecology.ru/wp-content/uploads/2014/07/%D1%81%D0%B0%D0%BC%D0%BE%D1%83%D0%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428"/>
            <a:ext cx="3635522" cy="27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altLang="ru-RU" sz="32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число самоубийств среди молодежи выросло в 3 раза.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altLang="ru-RU" sz="32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каждый двенадцатый подросток в возрасте 13-17 лет пытается совершить попытку самоубийства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altLang="ru-RU" sz="32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Число законченных суицидов среди юношей в среднем в 3 раза больше, чем среди девушек.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altLang="ru-RU" sz="32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девушки пытаются покончить с собой в 4 раза чаще, чем юноши </a:t>
            </a:r>
          </a:p>
        </p:txBody>
      </p:sp>
    </p:spTree>
    <p:extLst>
      <p:ext uri="{BB962C8B-B14F-4D97-AF65-F5344CB8AC3E}">
        <p14:creationId xmlns:p14="http://schemas.microsoft.com/office/powerpoint/2010/main" val="285918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ужасающа: </a:t>
            </a:r>
          </a:p>
          <a:p>
            <a:pPr algn="ctr"/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России совершается четыре тысячи попыток суицида подростков, </a:t>
            </a:r>
          </a:p>
          <a:p>
            <a:pPr algn="ctr"/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полторы тысячи из них заканчиваются смертью — </a:t>
            </a:r>
          </a:p>
          <a:p>
            <a:pPr algn="ctr"/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почти </a:t>
            </a:r>
          </a:p>
          <a:p>
            <a:pPr algn="ctr"/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случаев </a:t>
            </a:r>
          </a:p>
          <a:p>
            <a:pPr algn="ctr"/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ежедневно.</a:t>
            </a:r>
          </a:p>
        </p:txBody>
      </p:sp>
    </p:spTree>
    <p:extLst>
      <p:ext uri="{BB962C8B-B14F-4D97-AF65-F5344CB8AC3E}">
        <p14:creationId xmlns:p14="http://schemas.microsoft.com/office/powerpoint/2010/main" val="218742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mexigrex.ru/uploads/posts/2016-10/1476106422_salvation-from-suic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78" y="2852458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982" y="188640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Порой дети, привыкшие к компьютерным играм, в которых герой может "сохраниться" и появиться заново после уничтожения, не понимают, что </a:t>
            </a:r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— все по-другому, что возврата — нет.</a:t>
            </a:r>
          </a:p>
        </p:txBody>
      </p:sp>
    </p:spTree>
    <p:extLst>
      <p:ext uri="{BB962C8B-B14F-4D97-AF65-F5344CB8AC3E}">
        <p14:creationId xmlns:p14="http://schemas.microsoft.com/office/powerpoint/2010/main" val="36245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18488" cy="4286281"/>
          </a:xfrm>
        </p:spPr>
        <p:txBody>
          <a:bodyPr/>
          <a:lstStyle/>
          <a:p>
            <a:pPr marL="36513" indent="0" algn="ctr" eaLnBrk="1" hangingPunct="1">
              <a:buFont typeface="Wingdings 2" pitchFamily="18" charset="2"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СУИЦИД - осознанный акт устранения из жизни под воздействием острых психотравмирующих ситуаций, при котором собственная жизнь теряет для человека смысл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СОЦ ПЕДАГОГ  2011\МОИ презентации\Суицид дети\4c24c869b06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48" y="3573016"/>
            <a:ext cx="4728351" cy="30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8" y="3308350"/>
            <a:ext cx="28575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+mn-cs"/>
              </a:rPr>
              <a:t>В последние годы возросла численность подростков, для которых цель жизни сводится к достижению материального благополучия любой ценой. Труд и учеба утратили  общественную ценность и значимость, стали носить прагматический характер – больше получать благ, привилегий и меньше работать и учиться. Такая позиция подростков провоцирует поведенческие девиации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746">
            <a:off x="181703" y="3701407"/>
            <a:ext cx="2982912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204">
            <a:off x="6274229" y="3787925"/>
            <a:ext cx="259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95536" y="-1736"/>
            <a:ext cx="8291513" cy="5554683"/>
          </a:xfrm>
        </p:spPr>
        <p:txBody>
          <a:bodyPr/>
          <a:lstStyle/>
          <a:p>
            <a:pPr marL="36513" indent="0" algn="ctr" eaLnBrk="1" hangingPunct="1">
              <a:buFont typeface="Wingdings 2" pitchFamily="18" charset="2"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Общей причиной суицида является социально-психологическая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возникающая под влиянием острых психотравмирующих ситуаций, нарушения взаимодействия личности с ее ближайшим окружением. </a:t>
            </a:r>
          </a:p>
        </p:txBody>
      </p:sp>
      <p:pic>
        <p:nvPicPr>
          <p:cNvPr id="4" name="Picture 2" descr="D:\СОЦ ПЕДАГОГ  2011\МОИ презентации\Суицид дети\1297632749_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7391"/>
            <a:ext cx="4623409" cy="25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ПРИЧИНА</a:t>
            </a:r>
            <a:r>
              <a:rPr lang="ru-RU" sz="41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подросткового суицида: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9108504" cy="1108720"/>
          </a:xfrm>
        </p:spPr>
        <p:txBody>
          <a:bodyPr/>
          <a:lstStyle/>
          <a:p>
            <a:pPr marL="36513" indent="0" algn="ctr" eaLnBrk="1" hangingPunct="1">
              <a:buFont typeface="Wingdings 2" pitchFamily="18" charset="2"/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КРИК О ПОМОЩИ!!!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52079"/>
            <a:ext cx="5256584" cy="39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4300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МОТИВЫ СУИЦИДАЛЬНОГО ПОВЕДЕНИЯ </a:t>
            </a:r>
            <a:br>
              <a:rPr lang="ru-RU" sz="28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И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5069160"/>
          </a:xfrm>
        </p:spPr>
        <p:txBody>
          <a:bodyPr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Переживание обиды, одиночества, отчужденности и непонимания.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Действительная или мнимая утрата любви родителей, неразделенное чувство и ревность.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Переживания, связанные со смертью, разводом или уходом родителей из семьи.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Чувства вины, стыда, оскорбленного самолюбия, самообвинения.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Боязнь позора, насмешек  или унижения.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Страх наказания, нежелание извиниться.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Любовные неудачи, сексуальные эксцессы, беременность.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Чувство мести, злобы, протеста; угроза или вымогательство.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Желание привлечь к себе внимание, вызвать сочувствие, избежать неприятных последствий, уйти от трудной ситуации.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Сочувствие или подражание товарищам, героям книг или фильмов.</a:t>
            </a:r>
          </a:p>
          <a:p>
            <a:pPr marL="3651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77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2275" y="476250"/>
            <a:ext cx="5472113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Признаки намерения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2708275"/>
            <a:ext cx="35655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Словесные признаки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2738664"/>
            <a:ext cx="35401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Поведенческие признаки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72200" y="1628800"/>
            <a:ext cx="1080120" cy="99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07704" y="1628800"/>
            <a:ext cx="900447" cy="99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555776" y="4532934"/>
            <a:ext cx="381642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Ситуационные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признаки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72000" y="1628800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ПРИЗНАКИ: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89925" cy="4525962"/>
          </a:xfrm>
        </p:spPr>
        <p:txBody>
          <a:bodyPr/>
          <a:lstStyle/>
          <a:p>
            <a:pPr algn="just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открытые и прямые высказывания о принятом решении покончить с собой;</a:t>
            </a:r>
          </a:p>
          <a:p>
            <a:pPr algn="just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косвенные намеки на совершение самоубийства;</a:t>
            </a:r>
          </a:p>
          <a:p>
            <a:pPr algn="just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нездоровый интерес к вопросам смерти, увлечение литературой по вопросам жизни и смерти, частые разговоры на эту тему;</a:t>
            </a:r>
          </a:p>
          <a:p>
            <a:pPr algn="just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высказывание своих мыслей по поводу самоубийства в подчеркнуто легкой и шутливой форме.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ПОВЕДЕНЧЕСКИЕ ПРИЗНАКИ:</a:t>
            </a:r>
            <a:endParaRPr lang="ru-RU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525963"/>
          </a:xfrm>
        </p:spPr>
        <p:txBody>
          <a:bodyPr>
            <a:normAutofit fontScale="77500" lnSpcReduction="2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безвозмездная раздача вещей, имеющих для человека высокую значимость;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налаживание отношений с непримиримыми врагами;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>
                <a:latin typeface="Times New Roman" pitchFamily="18" charset="0"/>
                <a:cs typeface="Times New Roman" pitchFamily="18" charset="0"/>
              </a:rPr>
              <a:t>отсутствие желания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ухаживать за собой, запущенный и неряшливый внешний вид;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пропуск школьных занятий, потеря интереса к привычным для ребен­ка увлечениям, хобби;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отстранение от друзей и семьи;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частое уединение, проявление замкнутости и угрюмости;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безразличие к окружающему миру.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915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1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СИТУАЦИОННЫЕ ПРИЗНАКИ:</a:t>
            </a:r>
            <a:endParaRPr lang="ru-RU" sz="41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19256" cy="49244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latin typeface="Times New Roman" pitchFamily="18" charset="0"/>
              </a:rPr>
              <a:t>Ребенок может решиться на самоубийство, если: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социально изолирован, чувствует себя отверженным;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живёт в нестабильном окружении (серьёзный кризис в семье; алкоголизм- личная или семейная проблема);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ощущает себя жертвой насилия - физического, сексуального или эмоционального;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предпринимал раньше попытки самоубийства;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имеет склонность к суициду вследствие того, что он совершился кем-то из друзей, знакомых или членов семьи;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перенёс тяжёлую потерю (смерть кого-то из близких, развод родителей);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слишком критически относится к себе.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143800" cy="2857872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ПОДРОСТКОВЫЙ СУИЦИД ДЕЛИТСЯ НА ТРИ ГРУППЫ: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648004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СОЦ ПЕДАГОГ  2011\МОИ презентации\Суицид дети\a3b622e13a8509d88fc9ced75cdee6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643182"/>
            <a:ext cx="6643734" cy="40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6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ТИП: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467600" cy="4929188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Истинный подростковый суицид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СОЦ ПЕДАГОГ  2011\МОИ презентации\Суицид дети\sui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" y="1740213"/>
            <a:ext cx="8607187" cy="51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ИСТИНЫЙ ПОДРОСТКОВЫЙ СУИЦИД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18488" cy="5289451"/>
          </a:xfrm>
        </p:spPr>
        <p:txBody>
          <a:bodyPr/>
          <a:lstStyle/>
          <a:p>
            <a:pPr marL="36513" indent="0" algn="just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Подросток действительно имеет твердое намерение покончить с жизнью и обычно тщательно все планирует. Если попытка оказывается </a:t>
            </a:r>
          </a:p>
          <a:p>
            <a:pPr marL="36513" indent="0" algn="just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неудачной, </a:t>
            </a:r>
          </a:p>
          <a:p>
            <a:pPr marL="36513" indent="0" algn="just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со временем </a:t>
            </a:r>
          </a:p>
          <a:p>
            <a:pPr marL="36513" indent="0" algn="just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повторяет ее.</a:t>
            </a:r>
          </a:p>
          <a:p>
            <a:pPr marL="36513" indent="0" algn="just" eaLnBrk="1" hangingPunct="1">
              <a:buFont typeface="Wingdings 2" pitchFamily="18" charset="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1323701942241841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420636"/>
            <a:ext cx="5616748" cy="42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/>
              <a:t>Что такое девиантное поведение?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700213"/>
            <a:ext cx="4968676" cy="2736899"/>
          </a:xfrm>
        </p:spPr>
        <p:txBody>
          <a:bodyPr/>
          <a:lstStyle/>
          <a:p>
            <a:pPr algn="ctr" eaLnBrk="1" hangingPunct="1"/>
            <a:r>
              <a:rPr lang="ru-RU" altLang="ru-RU" sz="3600" dirty="0" err="1"/>
              <a:t>Девиантное</a:t>
            </a:r>
            <a:r>
              <a:rPr lang="ru-RU" altLang="ru-RU" sz="3600" dirty="0"/>
              <a:t> поведение – это отклонения в поведении молодых людей от общепринятых норм в обществе. </a:t>
            </a:r>
          </a:p>
        </p:txBody>
      </p:sp>
      <p:pic>
        <p:nvPicPr>
          <p:cNvPr id="14340" name="Picture 4" descr="j0149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341438"/>
            <a:ext cx="3817690" cy="47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18055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ТИП: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5000625"/>
          </a:xfrm>
        </p:spPr>
        <p:txBody>
          <a:bodyPr/>
          <a:lstStyle/>
          <a:p>
            <a:pPr marL="36513" indent="0" algn="ctr" eaLnBrk="1" hangingPunct="1">
              <a:buFont typeface="Wingdings 2" pitchFamily="18" charset="2"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Аффективный (чувствительный) подростковый суицид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deti_suits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9500"/>
            <a:ext cx="5759813" cy="431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marL="36576"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АФФЕКТИВНЫ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(ЧУВСТВИТЕЛЬНЫЙ)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подростковый суицид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68313" y="1600200"/>
            <a:ext cx="8496300" cy="4525963"/>
          </a:xfrm>
        </p:spPr>
        <p:txBody>
          <a:bodyPr/>
          <a:lstStyle/>
          <a:p>
            <a:pPr marL="36513" indent="0" eaLnBrk="1" hangingPunct="1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Совершается в состоянии аффекта, под влиянием сильных, но сиюминутных чувств. Если попытка самоубийства неудачна, подросток, </a:t>
            </a:r>
          </a:p>
          <a:p>
            <a:pPr marL="36513" indent="0" eaLnBrk="1" hangingPunct="1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скорее всего, </a:t>
            </a:r>
          </a:p>
          <a:p>
            <a:pPr marL="36513" indent="0" eaLnBrk="1" hangingPunct="1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будет ее </a:t>
            </a:r>
          </a:p>
          <a:p>
            <a:pPr marL="36513" indent="0" eaLnBrk="1" hangingPunct="1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повторять. 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75857"/>
            <a:ext cx="5040560" cy="37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ТИП: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467600" cy="5000625"/>
          </a:xfrm>
        </p:spPr>
        <p:txBody>
          <a:bodyPr/>
          <a:lstStyle/>
          <a:p>
            <a:pPr marL="36513" indent="0" algn="ctr" eaLnBrk="1" hangingPunct="1">
              <a:buFont typeface="Wingdings 2" pitchFamily="18" charset="2"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Демонстративный суицид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2723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829"/>
            <a:ext cx="7467600" cy="1143000"/>
          </a:xfrm>
        </p:spPr>
        <p:txBody>
          <a:bodyPr>
            <a:normAutofit fontScale="90000"/>
          </a:bodyPr>
          <a:lstStyle/>
          <a:p>
            <a:pPr marL="36576"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ДЕМОНСТРАТИВНЫЙ СУИЦИД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4929188"/>
          </a:xfrm>
        </p:spPr>
        <p:txBody>
          <a:bodyPr/>
          <a:lstStyle/>
          <a:p>
            <a:pPr marL="36513" indent="0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этом случае подросток не собирается на самом деле убивать себя, его цель — стать замеченным.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Попытки самоубийства обычно многократные, </a:t>
            </a:r>
          </a:p>
          <a:p>
            <a:pPr marL="36513" indent="0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 истинным </a:t>
            </a:r>
          </a:p>
          <a:p>
            <a:pPr marL="36513" indent="0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самоубийством </a:t>
            </a:r>
          </a:p>
          <a:p>
            <a:pPr marL="36513" indent="0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они заканчиваются </a:t>
            </a:r>
          </a:p>
          <a:p>
            <a:pPr marL="36513" indent="0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случайно. 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698279" cy="37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6984104" cy="58326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  <a:t>Подростковый </a:t>
            </a:r>
            <a:b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  <a:t>суицид </a:t>
            </a:r>
            <a:b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  <a:t>можно </a:t>
            </a:r>
            <a:b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  <a:t>предупредить!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ПОМНИТЕ!!!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Без поддержки 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взрослых 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подросток 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часто 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опускает руки.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820" y="476672"/>
            <a:ext cx="9108504" cy="414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25000"/>
              </a:lnSpc>
              <a:spcBef>
                <a:spcPct val="20000"/>
              </a:spcBef>
            </a:pPr>
            <a:r>
              <a:rPr lang="ru-RU" altLang="ru-RU" sz="4400" b="1" i="1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Arial"/>
              </a:rPr>
              <a:t>Мир, вероятно, спасти уже не удастся, но отдельного человека всегда можно</a:t>
            </a:r>
            <a:r>
              <a:rPr lang="ru-RU" altLang="ru-RU" sz="4000" b="1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bertus Extra Bold" pitchFamily="34" charset="0"/>
                <a:cs typeface="Arial"/>
              </a:rPr>
              <a:t>.</a:t>
            </a:r>
            <a:r>
              <a:rPr lang="ru-RU" altLang="ru-RU" sz="3600" b="1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bertus Extra Bold" pitchFamily="34" charset="0"/>
                <a:cs typeface="Arial"/>
              </a:rPr>
              <a:t> </a:t>
            </a:r>
          </a:p>
          <a:p>
            <a:pPr marL="342900" lvl="0" indent="-342900" algn="r">
              <a:lnSpc>
                <a:spcPct val="125000"/>
              </a:lnSpc>
              <a:spcBef>
                <a:spcPct val="20000"/>
              </a:spcBef>
            </a:pPr>
            <a:r>
              <a:rPr lang="ru-RU" altLang="ru-RU" sz="3600" b="1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bertus Extra Bold" pitchFamily="34" charset="0"/>
                <a:cs typeface="Arial"/>
              </a:rPr>
              <a:t>                              </a:t>
            </a:r>
          </a:p>
          <a:p>
            <a:pPr marL="342900" lvl="0" indent="-342900" algn="r">
              <a:lnSpc>
                <a:spcPct val="125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Arial"/>
              </a:rPr>
              <a:t>Иосиф Бродский</a:t>
            </a:r>
          </a:p>
        </p:txBody>
      </p:sp>
      <p:pic>
        <p:nvPicPr>
          <p:cNvPr id="2050" name="Picture 2" descr="http://yazdorov.kz/storage/public_health/232/bil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2067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59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2" y="116632"/>
            <a:ext cx="9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ДЕЙСТВИЯ ПРИ ПОДОЗРЕНИИ НА ПОПЫТКУ СУИЦИДА У ПОДРОСТКА</a:t>
            </a:r>
            <a:endParaRPr lang="ru-RU" sz="28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u="sng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Самое главное!</a:t>
            </a:r>
            <a:endParaRPr lang="ru-RU" sz="2800" b="1" u="sng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оставлять подростка без присмотра</a:t>
            </a:r>
            <a:endParaRPr lang="ru-RU" sz="28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Убрать все потенциально опасные предметы</a:t>
            </a:r>
            <a:endParaRPr lang="ru-RU" sz="28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Доверительный разговор </a:t>
            </a:r>
            <a:endParaRPr lang="ru-RU" sz="28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Обращение к специалисту</a:t>
            </a:r>
            <a:endParaRPr lang="ru-RU" sz="28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edia4.s-nbcnews.com/j/msnbc/Components/Photos/061001/061001_school_hmed_12p.grid-6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25175"/>
            <a:ext cx="4693880" cy="33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80" y="116632"/>
            <a:ext cx="9108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время доверительной беседы подростка  необходимо убедить в следующем:</a:t>
            </a:r>
            <a:endParaRPr lang="ru-RU" sz="24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тяжелое эмоциональное состояние, переживаемое им в настоящий момент является, временным;</a:t>
            </a:r>
            <a:endParaRPr lang="ru-RU" sz="20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его жизнь нужна родным, близким, друзьям и уход его из жизни станет для них тяжелым ударом;</a:t>
            </a:r>
            <a:endParaRPr lang="ru-RU" sz="20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он, безусловно, имеет право распоряжаться своей жизнью, но решение вопроса об уходе из нее в силу его крайней важности, лучше отложить на некоторое время, спокойно все обдумать и </a:t>
            </a:r>
            <a:r>
              <a:rPr lang="ru-RU" sz="2000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т.д</a:t>
            </a:r>
            <a:endParaRPr lang="ru-RU" sz="2000" b="1" kern="50" dirty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womie.ru/wp-content/uploads/2014/06/%D0%9F%D0%BE%D0%B4%D1%80%D0%BE%D1%81%D1%82%D0%BA%D0%BE%D0%B2%D1%8B%D0%B5-%D0%BE%D1%82%D0%BD%D0%BE%D1%88%D0%B5%D0%BD%D0%B8%D1%8F-%D0%BD%D0%B5%D0%B2%D0%B7%D0%B0%D0%B8%D0%BC%D0%BD%D0%BE%D1%81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02065"/>
            <a:ext cx="5201479" cy="34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0648"/>
            <a:ext cx="659735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-128588" y="420688"/>
            <a:ext cx="7313613" cy="1662112"/>
            <a:chOff x="-81" y="265"/>
            <a:chExt cx="4607" cy="1047"/>
          </a:xfrm>
        </p:grpSpPr>
        <p:pic>
          <p:nvPicPr>
            <p:cNvPr id="256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265"/>
              <a:ext cx="4608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21" name="Text Box 3"/>
            <p:cNvSpPr txBox="1">
              <a:spLocks noChangeArrowheads="1"/>
            </p:cNvSpPr>
            <p:nvPr/>
          </p:nvSpPr>
          <p:spPr bwMode="auto">
            <a:xfrm>
              <a:off x="-81" y="265"/>
              <a:ext cx="4608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57313" y="2786063"/>
            <a:ext cx="5000625" cy="671512"/>
          </a:xfrm>
          <a:prstGeom prst="rect">
            <a:avLst/>
          </a:prstGeom>
          <a:solidFill>
            <a:srgbClr val="F07F09"/>
          </a:solidFill>
          <a:ln w="39960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800" b="1">
                <a:solidFill>
                  <a:srgbClr val="FFFFFF"/>
                </a:solidFill>
                <a:latin typeface="Arial Black" pitchFamily="32" charset="0"/>
                <a:cs typeface="Lucida Sans Unicode" charset="0"/>
              </a:rPr>
              <a:t>ДЕВИАНТНОЕ ПОВЕДЕНИЕ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4313" y="3929063"/>
            <a:ext cx="2286000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>
                <a:solidFill>
                  <a:srgbClr val="FFFFFF"/>
                </a:solidFill>
                <a:latin typeface="Arial Black" pitchFamily="32" charset="0"/>
              </a:rPr>
              <a:t>АНТИСОЦИАЛЬНОЕ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786063" y="3929063"/>
            <a:ext cx="2143125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>
                <a:solidFill>
                  <a:srgbClr val="FFFFFF"/>
                </a:solidFill>
                <a:latin typeface="Arial Black" pitchFamily="32" charset="0"/>
              </a:rPr>
              <a:t>АСОЦИАЛЬНОЕ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43500" y="3929063"/>
            <a:ext cx="2714625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>
                <a:solidFill>
                  <a:srgbClr val="FFFFFF"/>
                </a:solidFill>
                <a:latin typeface="Arial Black" pitchFamily="32" charset="0"/>
              </a:rPr>
              <a:t>АУТОДЕСТРУКТИВНОЕ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14313" y="4500563"/>
            <a:ext cx="2286000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>
                <a:solidFill>
                  <a:srgbClr val="000000"/>
                </a:solidFill>
                <a:latin typeface="Arial" charset="0"/>
              </a:rPr>
              <a:t>противоречащее правовым нормам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786063" y="4500563"/>
            <a:ext cx="2143125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>
                <a:solidFill>
                  <a:srgbClr val="000000"/>
                </a:solidFill>
                <a:latin typeface="Arial" charset="0"/>
              </a:rPr>
              <a:t>уклоняющееся от выполнения морально-нравственных норм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143500" y="4500563"/>
            <a:ext cx="2714625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>
                <a:solidFill>
                  <a:srgbClr val="000000"/>
                </a:solidFill>
                <a:latin typeface="Arial" charset="0"/>
              </a:rPr>
              <a:t>отклоняющееся от медицинской и психологической нормы</a:t>
            </a:r>
          </a:p>
        </p:txBody>
      </p:sp>
      <p:pic>
        <p:nvPicPr>
          <p:cNvPr id="256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17500"/>
            <a:ext cx="24574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04988" y="3468688"/>
            <a:ext cx="314325" cy="468312"/>
            <a:chOff x="1137" y="2185"/>
            <a:chExt cx="198" cy="295"/>
          </a:xfrm>
        </p:grpSpPr>
        <p:pic>
          <p:nvPicPr>
            <p:cNvPr id="25618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185"/>
              <a:ext cx="1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9" name="Text Box 14"/>
            <p:cNvSpPr txBox="1">
              <a:spLocks noChangeArrowheads="1"/>
            </p:cNvSpPr>
            <p:nvPr/>
          </p:nvSpPr>
          <p:spPr bwMode="auto">
            <a:xfrm>
              <a:off x="1204" y="2205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57600" y="3468688"/>
            <a:ext cx="322263" cy="468312"/>
            <a:chOff x="2304" y="2185"/>
            <a:chExt cx="203" cy="295"/>
          </a:xfrm>
        </p:grpSpPr>
        <p:pic>
          <p:nvPicPr>
            <p:cNvPr id="25616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185"/>
              <a:ext cx="20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2374" y="2205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730875" y="3468688"/>
            <a:ext cx="314325" cy="468312"/>
            <a:chOff x="3610" y="2185"/>
            <a:chExt cx="198" cy="295"/>
          </a:xfrm>
        </p:grpSpPr>
        <p:pic>
          <p:nvPicPr>
            <p:cNvPr id="25614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2185"/>
              <a:ext cx="1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5" name="Text Box 20"/>
            <p:cNvSpPr txBox="1">
              <a:spLocks noChangeArrowheads="1"/>
            </p:cNvSpPr>
            <p:nvPr/>
          </p:nvSpPr>
          <p:spPr bwMode="auto">
            <a:xfrm>
              <a:off x="3679" y="2205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971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9064" y="836712"/>
            <a:ext cx="8247392" cy="4802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ВНИМАНИЕ!!!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-6350" y="-6350"/>
            <a:ext cx="9150350" cy="1455738"/>
            <a:chOff x="-4" y="-4"/>
            <a:chExt cx="5137" cy="917"/>
          </a:xfrm>
        </p:grpSpPr>
        <p:pic>
          <p:nvPicPr>
            <p:cNvPr id="266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8" name="Text Box 3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1571625"/>
            <a:ext cx="3143250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Arial" charset="0"/>
              </a:rPr>
              <a:t>хулиганство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1603375" cy="2143125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285750" y="2357438"/>
            <a:ext cx="3143250" cy="503237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Arial" charset="0"/>
              </a:rPr>
              <a:t>кражи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0"/>
            <a:ext cx="2562225" cy="1785938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285750" y="3143250"/>
            <a:ext cx="3143250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Arial" charset="0"/>
              </a:rPr>
              <a:t>грабежи</a:t>
            </a:r>
          </a:p>
        </p:txBody>
      </p:sp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0"/>
            <a:ext cx="1928812" cy="1446213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3" name="Rectangle 1"/>
          <p:cNvSpPr>
            <a:spLocks noChangeArrowheads="1"/>
          </p:cNvSpPr>
          <p:nvPr/>
        </p:nvSpPr>
        <p:spPr bwMode="auto">
          <a:xfrm>
            <a:off x="285750" y="3929063"/>
            <a:ext cx="3143250" cy="503237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Arial" charset="0"/>
              </a:rPr>
              <a:t>вандализм</a:t>
            </a:r>
          </a:p>
        </p:txBody>
      </p:sp>
      <p:pic>
        <p:nvPicPr>
          <p:cNvPr id="266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714750"/>
            <a:ext cx="2139950" cy="1428750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5" name="Rectangle 1"/>
          <p:cNvSpPr>
            <a:spLocks noChangeArrowheads="1"/>
          </p:cNvSpPr>
          <p:nvPr/>
        </p:nvSpPr>
        <p:spPr bwMode="auto">
          <a:xfrm>
            <a:off x="285750" y="4714875"/>
            <a:ext cx="3143250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Arial" charset="0"/>
              </a:rPr>
              <a:t>физическое насилие</a:t>
            </a:r>
          </a:p>
        </p:txBody>
      </p:sp>
      <p:pic>
        <p:nvPicPr>
          <p:cNvPr id="2663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29125"/>
            <a:ext cx="2143125" cy="1428750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86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1428750"/>
            <a:ext cx="4643437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уход из дома, бродяжничество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-6350" y="-6350"/>
            <a:ext cx="9150350" cy="1455738"/>
            <a:chOff x="-4" y="-4"/>
            <a:chExt cx="5137" cy="917"/>
          </a:xfrm>
        </p:grpSpPr>
        <p:pic>
          <p:nvPicPr>
            <p:cNvPr id="2766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2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00188"/>
            <a:ext cx="1857375" cy="1566862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214313" y="2143125"/>
            <a:ext cx="3071812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лживость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71688"/>
            <a:ext cx="1214437" cy="1820862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214313" y="2786063"/>
            <a:ext cx="3071812" cy="503237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агрессивное </a:t>
            </a:r>
            <a:r>
              <a:rPr lang="ru-RU" altLang="ru-RU" sz="1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поведение</a:t>
            </a:r>
          </a:p>
        </p:txBody>
      </p:sp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>
            <a:fillRect/>
          </a:stretch>
        </p:blipFill>
        <p:spPr bwMode="auto">
          <a:xfrm>
            <a:off x="5643563" y="3929063"/>
            <a:ext cx="1214437" cy="1822450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214313" y="3500438"/>
            <a:ext cx="3071812" cy="503237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граффити</a:t>
            </a:r>
          </a:p>
        </p:txBody>
      </p:sp>
      <p:pic>
        <p:nvPicPr>
          <p:cNvPr id="2765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357563"/>
            <a:ext cx="1885950" cy="1357312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9" name="Rectangle 1"/>
          <p:cNvSpPr>
            <a:spLocks noChangeArrowheads="1"/>
          </p:cNvSpPr>
          <p:nvPr/>
        </p:nvSpPr>
        <p:spPr bwMode="auto">
          <a:xfrm>
            <a:off x="214313" y="4286250"/>
            <a:ext cx="3071812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субкультуральные девиации</a:t>
            </a:r>
          </a:p>
        </p:txBody>
      </p:sp>
      <p:pic>
        <p:nvPicPr>
          <p:cNvPr id="2766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/>
          <a:stretch>
            <a:fillRect/>
          </a:stretch>
        </p:blipFill>
        <p:spPr bwMode="auto">
          <a:xfrm>
            <a:off x="4071938" y="4286250"/>
            <a:ext cx="1357312" cy="1733550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66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57188" y="1571625"/>
            <a:ext cx="3240087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наркозависимость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-6350" y="-6350"/>
            <a:ext cx="9150350" cy="1455738"/>
            <a:chOff x="-4" y="-4"/>
            <a:chExt cx="5137" cy="917"/>
          </a:xfrm>
        </p:grpSpPr>
        <p:pic>
          <p:nvPicPr>
            <p:cNvPr id="2868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684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prstClr val="black"/>
                </a:solidFill>
                <a:cs typeface="Lucida Sans Unicode" charset="0"/>
              </a:endParaRPr>
            </a:p>
          </p:txBody>
        </p:sp>
      </p:grp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71625"/>
            <a:ext cx="1190625" cy="1571625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071688"/>
            <a:ext cx="2214563" cy="1631950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357188" y="2214563"/>
            <a:ext cx="3214687" cy="503237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компьютерная зависимость</a:t>
            </a:r>
          </a:p>
        </p:txBody>
      </p:sp>
      <p:sp>
        <p:nvSpPr>
          <p:cNvPr id="28679" name="Rectangle 1"/>
          <p:cNvSpPr>
            <a:spLocks noChangeArrowheads="1"/>
          </p:cNvSpPr>
          <p:nvPr/>
        </p:nvSpPr>
        <p:spPr bwMode="auto">
          <a:xfrm>
            <a:off x="357188" y="2857500"/>
            <a:ext cx="3214687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пищевые аддикции</a:t>
            </a:r>
          </a:p>
        </p:txBody>
      </p:sp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57563"/>
            <a:ext cx="1571625" cy="2014537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57188" y="3500438"/>
            <a:ext cx="3214687" cy="503237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6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6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Trebuchet MS" pitchFamily="32" charset="0"/>
                <a:cs typeface="Lucida Sans Unicode" charset="0"/>
              </a:rPr>
              <a:t>суициды</a:t>
            </a:r>
          </a:p>
        </p:txBody>
      </p:sp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0"/>
          <a:stretch>
            <a:fillRect/>
          </a:stretch>
        </p:blipFill>
        <p:spPr bwMode="auto">
          <a:xfrm>
            <a:off x="6500813" y="4000500"/>
            <a:ext cx="2119312" cy="1571625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21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ШМО Суицид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ШМО Суицид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299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CCFF33"/>
        </a:dk2>
        <a:lt2>
          <a:srgbClr val="808080"/>
        </a:lt2>
        <a:accent1>
          <a:srgbClr val="71BF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BDCDF"/>
        </a:accent5>
        <a:accent6>
          <a:srgbClr val="2D2D8A"/>
        </a:accent6>
        <a:hlink>
          <a:srgbClr val="FF00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CCFF"/>
        </a:lt1>
        <a:dk2>
          <a:srgbClr val="CCFF33"/>
        </a:dk2>
        <a:lt2>
          <a:srgbClr val="808080"/>
        </a:lt2>
        <a:accent1>
          <a:srgbClr val="71BFC5"/>
        </a:accent1>
        <a:accent2>
          <a:srgbClr val="333399"/>
        </a:accent2>
        <a:accent3>
          <a:srgbClr val="FFE2FF"/>
        </a:accent3>
        <a:accent4>
          <a:srgbClr val="000000"/>
        </a:accent4>
        <a:accent5>
          <a:srgbClr val="BBDCDF"/>
        </a:accent5>
        <a:accent6>
          <a:srgbClr val="2D2D8A"/>
        </a:accent6>
        <a:hlink>
          <a:srgbClr val="FF00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8E2F00"/>
        </a:dk1>
        <a:lt1>
          <a:srgbClr val="FFFFFF"/>
        </a:lt1>
        <a:dk2>
          <a:srgbClr val="A50021"/>
        </a:dk2>
        <a:lt2>
          <a:srgbClr val="BAA438"/>
        </a:lt2>
        <a:accent1>
          <a:srgbClr val="CC6600"/>
        </a:accent1>
        <a:accent2>
          <a:srgbClr val="95543D"/>
        </a:accent2>
        <a:accent3>
          <a:srgbClr val="CFAAAB"/>
        </a:accent3>
        <a:accent4>
          <a:srgbClr val="DADADA"/>
        </a:accent4>
        <a:accent5>
          <a:srgbClr val="E2B8AA"/>
        </a:accent5>
        <a:accent6>
          <a:srgbClr val="874B36"/>
        </a:accent6>
        <a:hlink>
          <a:srgbClr val="FFFF66"/>
        </a:hlink>
        <a:folHlink>
          <a:srgbClr val="DCA91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1142</TotalTime>
  <Words>966</Words>
  <Application>Microsoft Office PowerPoint</Application>
  <PresentationFormat>Экран (4:3)</PresentationFormat>
  <Paragraphs>140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40</vt:i4>
      </vt:variant>
    </vt:vector>
  </HeadingPairs>
  <TitlesOfParts>
    <vt:vector size="57" baseType="lpstr">
      <vt:lpstr>Albertus Extra Bold</vt:lpstr>
      <vt:lpstr>Arial</vt:lpstr>
      <vt:lpstr>Arial Black</vt:lpstr>
      <vt:lpstr>Book Antiqua</vt:lpstr>
      <vt:lpstr>Calibri</vt:lpstr>
      <vt:lpstr>Franklin Gothic Book</vt:lpstr>
      <vt:lpstr>Lucida Sans</vt:lpstr>
      <vt:lpstr>Times New Roman</vt:lpstr>
      <vt:lpstr>Trebuchet MS</vt:lpstr>
      <vt:lpstr>Wingdings</vt:lpstr>
      <vt:lpstr>Wingdings 2</vt:lpstr>
      <vt:lpstr>Wingdings 3</vt:lpstr>
      <vt:lpstr>Техническая</vt:lpstr>
      <vt:lpstr>Оформление по умолчанию</vt:lpstr>
      <vt:lpstr>Апекс</vt:lpstr>
      <vt:lpstr>1_Апекс</vt:lpstr>
      <vt:lpstr>2_Апекс</vt:lpstr>
      <vt:lpstr>Презентация PowerPoint</vt:lpstr>
      <vt:lpstr>Презентация PowerPoint</vt:lpstr>
      <vt:lpstr>Что такое девиантное поведение?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ПСИХОЛОГИЧЕСКАЯ ПРИЧИНА подросткового суицида:</vt:lpstr>
      <vt:lpstr>МОТИВЫ СУИЦИДАЛЬНОГО ПОВЕДЕНИЯ  ДЕТЕЙ И ПОДРОСТКОВ</vt:lpstr>
      <vt:lpstr>Презентация PowerPoint</vt:lpstr>
      <vt:lpstr>СЛОВЕСНЫЕ ПРИЗНАКИ:</vt:lpstr>
      <vt:lpstr>ПОВЕДЕНЧЕСКИЕ ПРИЗНАКИ:</vt:lpstr>
      <vt:lpstr>СИТУАЦИОННЫЕ ПРИЗНАКИ:</vt:lpstr>
      <vt:lpstr>ПОДРОСТКОВЫЙ СУИЦИД ДЕЛИТСЯ НА ТРИ ГРУППЫ:</vt:lpstr>
      <vt:lpstr>ПЕРВЫЙ ТИП:</vt:lpstr>
      <vt:lpstr>ИСТИНЫЙ ПОДРОСТКОВЫЙ СУИЦИД</vt:lpstr>
      <vt:lpstr>ВТОРОЙ ТИП:</vt:lpstr>
      <vt:lpstr>АФФЕКТИВНЫ (ЧУВСТВИТЕЛЬНЫЙ) подростковый суицид</vt:lpstr>
      <vt:lpstr>ТРЕТИЙ ТИП:</vt:lpstr>
      <vt:lpstr>ДЕМОНСТРАТИВНЫЙ СУИЦИД </vt:lpstr>
      <vt:lpstr>Подростковый   суицид   можно   предупредить!</vt:lpstr>
      <vt:lpstr>ПОМНИТЕ!!!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У И Ц И Д</dc:title>
  <dc:creator>школа №69</dc:creator>
  <cp:lastModifiedBy>Любовь Брагина</cp:lastModifiedBy>
  <cp:revision>45</cp:revision>
  <dcterms:created xsi:type="dcterms:W3CDTF">2012-02-24T08:12:40Z</dcterms:created>
  <dcterms:modified xsi:type="dcterms:W3CDTF">2023-10-09T21:41:16Z</dcterms:modified>
</cp:coreProperties>
</file>